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2" r:id="rId2"/>
    <p:sldId id="294" r:id="rId3"/>
  </p:sldIdLst>
  <p:sldSz cx="9144000" cy="6858000" type="screen4x3"/>
  <p:notesSz cx="6858000" cy="9926638"/>
  <p:custDataLst>
    <p:tags r:id="rId6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8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5FC"/>
    <a:srgbClr val="2A4DFA"/>
    <a:srgbClr val="8C9FFC"/>
    <a:srgbClr val="FFE7D1"/>
    <a:srgbClr val="EE171D"/>
    <a:srgbClr val="FF0066"/>
    <a:srgbClr val="0528D9"/>
    <a:srgbClr val="A2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AF49CF-3F26-4D08-8A4F-B0D8E5A303C7}" type="datetimeFigureOut">
              <a:rPr lang="fr-FR"/>
              <a:pPr>
                <a:defRPr/>
              </a:pPr>
              <a:t>24/11/2015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B7A480-2BCE-4022-B060-4A96415550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708454-F58D-447B-B56E-0CFED5BE6842}" type="datetimeFigureOut">
              <a:rPr lang="fr-FR"/>
              <a:pPr>
                <a:defRPr/>
              </a:pPr>
              <a:t>24/11/2015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533A99-9D39-4B1E-B229-DBC7742169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9ABE-03F0-4517-9A7C-D4E8E59FB5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DD213-1204-41F0-B065-AB99782903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77572-6C8B-460A-822B-D129E5EB87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6D056-B3F0-474C-9A27-B4C739B6CF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D9CEE-3D17-403F-AB2D-18CE784774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C6E31-54BF-4184-B48A-5E13E07345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9D7C0-F442-4066-9AD5-E6809E82C9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D46DC-DCF4-4E6A-91F3-2F3870A848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E9132-2E92-4C15-B324-27873A5FBD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989E-0640-497A-8B1E-441B451635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857B1-59A2-4D3F-90B1-169F6028DD0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C6F363-CC82-4B80-9C0A-A568DD93245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jpe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7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Connecteur droit 86"/>
          <p:cNvCxnSpPr>
            <a:cxnSpLocks noChangeShapeType="1"/>
          </p:cNvCxnSpPr>
          <p:nvPr/>
        </p:nvCxnSpPr>
        <p:spPr bwMode="auto">
          <a:xfrm>
            <a:off x="5076825" y="2133600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" name="Text Box 11"/>
          <p:cNvSpPr txBox="1">
            <a:spLocks noGrp="1" noChangeArrowheads="1"/>
          </p:cNvSpPr>
          <p:nvPr>
            <p:ph type="ctrTitle"/>
          </p:nvPr>
        </p:nvSpPr>
        <p:spPr>
          <a:xfrm>
            <a:off x="827088" y="344488"/>
            <a:ext cx="7772400" cy="923925"/>
          </a:xfr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5400" b="1" dirty="0" err="1" smtClean="0">
                <a:solidFill>
                  <a:schemeClr val="tx1"/>
                </a:solidFill>
                <a:ea typeface="ＭＳ Ｐゴシック" pitchFamily="-84" charset="-128"/>
              </a:rPr>
              <a:t>Alimta</a:t>
            </a:r>
            <a:r>
              <a:rPr lang="fr-FR" sz="5400" b="1" baseline="30000" dirty="0" smtClean="0">
                <a:solidFill>
                  <a:schemeClr val="tx1"/>
                </a:solidFill>
                <a:ea typeface="ＭＳ Ｐゴシック" pitchFamily="-84" charset="-128"/>
                <a:cs typeface="Arial" pitchFamily="34" charset="0"/>
              </a:rPr>
              <a:t>® </a:t>
            </a:r>
            <a:r>
              <a:rPr lang="fr-FR" sz="5400" b="1" dirty="0" smtClean="0">
                <a:solidFill>
                  <a:schemeClr val="tx1"/>
                </a:solidFill>
                <a:ea typeface="ＭＳ Ｐゴシック" pitchFamily="-84" charset="-128"/>
                <a:cs typeface="Arial" pitchFamily="34" charset="0"/>
              </a:rPr>
              <a:t>= </a:t>
            </a:r>
            <a:r>
              <a:rPr lang="fr-FR" sz="5400" b="1" dirty="0" err="1" smtClean="0">
                <a:solidFill>
                  <a:schemeClr val="tx1"/>
                </a:solidFill>
                <a:ea typeface="ＭＳ Ｐゴシック" pitchFamily="-84" charset="-128"/>
                <a:cs typeface="Arial" pitchFamily="34" charset="0"/>
              </a:rPr>
              <a:t>Pemetrexed</a:t>
            </a:r>
            <a:endParaRPr lang="fr-FR" sz="5400" b="1" dirty="0" smtClean="0">
              <a:solidFill>
                <a:schemeClr val="tx1"/>
              </a:solidFill>
              <a:ea typeface="ＭＳ Ｐゴシック" pitchFamily="-84" charset="-128"/>
              <a:cs typeface="Arial" pitchFamily="34" charset="0"/>
            </a:endParaRPr>
          </a:p>
        </p:txBody>
      </p:sp>
      <p:sp>
        <p:nvSpPr>
          <p:cNvPr id="2" name="Rectangle à coins arrondis 1"/>
          <p:cNvSpPr>
            <a:spLocks noChangeArrowheads="1"/>
          </p:cNvSpPr>
          <p:nvPr/>
        </p:nvSpPr>
        <p:spPr bwMode="auto">
          <a:xfrm>
            <a:off x="179388" y="188913"/>
            <a:ext cx="8856662" cy="6480175"/>
          </a:xfrm>
          <a:prstGeom prst="roundRect">
            <a:avLst>
              <a:gd name="adj" fmla="val 1021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1269" name="Grouper 63"/>
          <p:cNvGrpSpPr>
            <a:grpSpLocks/>
          </p:cNvGrpSpPr>
          <p:nvPr/>
        </p:nvGrpSpPr>
        <p:grpSpPr bwMode="auto">
          <a:xfrm>
            <a:off x="323850" y="1412875"/>
            <a:ext cx="2808288" cy="1846263"/>
            <a:chOff x="323528" y="1412776"/>
            <a:chExt cx="2664296" cy="1846804"/>
          </a:xfrm>
        </p:grpSpPr>
        <p:sp>
          <p:nvSpPr>
            <p:cNvPr id="11331" name="ZoneTexte 4"/>
            <p:cNvSpPr txBox="1">
              <a:spLocks noChangeArrowheads="1"/>
            </p:cNvSpPr>
            <p:nvPr/>
          </p:nvSpPr>
          <p:spPr bwMode="auto">
            <a:xfrm>
              <a:off x="323528" y="1412776"/>
              <a:ext cx="2664296" cy="18468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400" u="sng"/>
                <a:t>Solvant</a:t>
              </a:r>
            </a:p>
            <a:p>
              <a:r>
                <a:rPr lang="fr-FR"/>
                <a:t>          EPPI</a:t>
              </a:r>
            </a:p>
            <a:p>
              <a:r>
                <a:rPr lang="fr-FR"/>
                <a:t>NaCl 0.9%             G5%     	100mL</a:t>
              </a:r>
            </a:p>
            <a:p>
              <a:pPr algn="ctr"/>
              <a:r>
                <a:rPr lang="fr-FR"/>
                <a:t>250mL</a:t>
              </a:r>
            </a:p>
            <a:p>
              <a:pPr algn="ctr"/>
              <a:r>
                <a:rPr lang="fr-FR"/>
                <a:t>500mL</a:t>
              </a:r>
            </a:p>
          </p:txBody>
        </p:sp>
        <p:grpSp>
          <p:nvGrpSpPr>
            <p:cNvPr id="11332" name="Grouper 16"/>
            <p:cNvGrpSpPr>
              <a:grpSpLocks/>
            </p:cNvGrpSpPr>
            <p:nvPr/>
          </p:nvGrpSpPr>
          <p:grpSpPr bwMode="auto">
            <a:xfrm>
              <a:off x="755404" y="2492882"/>
              <a:ext cx="1656056" cy="576109"/>
              <a:chOff x="1259460" y="2708906"/>
              <a:chExt cx="1656056" cy="576109"/>
            </a:xfrm>
          </p:grpSpPr>
          <p:cxnSp>
            <p:nvCxnSpPr>
              <p:cNvPr id="7" name="Connecteur droit 6"/>
              <p:cNvCxnSpPr>
                <a:cxnSpLocks noChangeShapeType="1"/>
              </p:cNvCxnSpPr>
              <p:nvPr/>
            </p:nvCxnSpPr>
            <p:spPr bwMode="auto">
              <a:xfrm>
                <a:off x="1259836" y="2708616"/>
                <a:ext cx="5753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" name="Connecteur droit 7"/>
              <p:cNvCxnSpPr>
                <a:cxnSpLocks noChangeShapeType="1"/>
              </p:cNvCxnSpPr>
              <p:nvPr/>
            </p:nvCxnSpPr>
            <p:spPr bwMode="auto">
              <a:xfrm>
                <a:off x="1259836" y="3285048"/>
                <a:ext cx="5753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" name="Connecteur droit 8"/>
              <p:cNvCxnSpPr>
                <a:cxnSpLocks noChangeShapeType="1"/>
              </p:cNvCxnSpPr>
              <p:nvPr/>
            </p:nvCxnSpPr>
            <p:spPr bwMode="auto">
              <a:xfrm>
                <a:off x="1259836" y="2996038"/>
                <a:ext cx="5753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Connecteur droit 11"/>
              <p:cNvCxnSpPr>
                <a:cxnSpLocks noChangeShapeType="1"/>
              </p:cNvCxnSpPr>
              <p:nvPr/>
            </p:nvCxnSpPr>
            <p:spPr bwMode="auto">
              <a:xfrm flipV="1">
                <a:off x="2512913" y="2708616"/>
                <a:ext cx="40212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333" name="Grouper 62"/>
            <p:cNvGrpSpPr>
              <a:grpSpLocks/>
            </p:cNvGrpSpPr>
            <p:nvPr/>
          </p:nvGrpSpPr>
          <p:grpSpPr bwMode="auto">
            <a:xfrm>
              <a:off x="539466" y="2420421"/>
              <a:ext cx="2087932" cy="720584"/>
              <a:chOff x="539466" y="3068493"/>
              <a:chExt cx="2087932" cy="720584"/>
            </a:xfrm>
          </p:grpSpPr>
          <p:sp>
            <p:nvSpPr>
              <p:cNvPr id="19" name="Bouton d'action : Personnalisé 18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38902" y="3069206"/>
                <a:ext cx="215372" cy="144504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0" name="Bouton d'action : Personnalisé 1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38902" y="3356627"/>
                <a:ext cx="215372" cy="144505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2" name="Bouton d'action : Personnalisé 21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38902" y="3644050"/>
                <a:ext cx="215372" cy="144504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3" name="Bouton d'action : Personnalisé 2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12493" y="3644050"/>
                <a:ext cx="215372" cy="144504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4" name="Bouton d'action : Personnalisé 23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12493" y="3356627"/>
                <a:ext cx="215372" cy="144505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5" name="Bouton d'action : Personnalisé 2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12493" y="3069206"/>
                <a:ext cx="215372" cy="144504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</p:grpSp>
      <p:sp>
        <p:nvSpPr>
          <p:cNvPr id="11270" name="ZoneTexte 26"/>
          <p:cNvSpPr txBox="1">
            <a:spLocks noChangeArrowheads="1"/>
          </p:cNvSpPr>
          <p:nvPr/>
        </p:nvSpPr>
        <p:spPr bwMode="auto">
          <a:xfrm>
            <a:off x="301625" y="3355975"/>
            <a:ext cx="2830513" cy="197008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u="sng"/>
              <a:t>DMS</a:t>
            </a:r>
          </a:p>
          <a:p>
            <a:r>
              <a:rPr lang="fr-FR" sz="800" u="sng"/>
              <a:t/>
            </a:r>
            <a:br>
              <a:rPr lang="fr-FR" sz="800" u="sng"/>
            </a:br>
            <a:r>
              <a:rPr lang="fr-FR" u="sng"/>
              <a:t>Tubulure</a:t>
            </a:r>
          </a:p>
          <a:p>
            <a:endParaRPr lang="fr-FR" sz="1000" u="sng"/>
          </a:p>
          <a:p>
            <a:r>
              <a:rPr lang="fr-FR"/>
              <a:t>   Standard</a:t>
            </a:r>
          </a:p>
          <a:p>
            <a:r>
              <a:rPr lang="fr-FR"/>
              <a:t>   Sans PVC </a:t>
            </a:r>
          </a:p>
          <a:p>
            <a:r>
              <a:rPr lang="fr-FR"/>
              <a:t>   Opaque</a:t>
            </a:r>
          </a:p>
          <a:p>
            <a:endParaRPr lang="fr-FR" sz="800"/>
          </a:p>
        </p:txBody>
      </p:sp>
      <p:sp>
        <p:nvSpPr>
          <p:cNvPr id="28" name="Bouton d'action : Personnalisé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063" y="4316413"/>
            <a:ext cx="190500" cy="192087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" name="Bouton d'action : Personnalisé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063" y="4603750"/>
            <a:ext cx="190500" cy="193675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" name="Bouton d'action : Personnalisé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063" y="4941888"/>
            <a:ext cx="190500" cy="192087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1274" name="Grouper 40"/>
          <p:cNvGrpSpPr>
            <a:grpSpLocks/>
          </p:cNvGrpSpPr>
          <p:nvPr/>
        </p:nvGrpSpPr>
        <p:grpSpPr bwMode="auto">
          <a:xfrm>
            <a:off x="323850" y="5457825"/>
            <a:ext cx="2808288" cy="923925"/>
            <a:chOff x="467544" y="5085184"/>
            <a:chExt cx="2948911" cy="856511"/>
          </a:xfrm>
        </p:grpSpPr>
        <p:sp>
          <p:nvSpPr>
            <p:cNvPr id="11328" name="ZoneTexte 30"/>
            <p:cNvSpPr txBox="1">
              <a:spLocks noChangeArrowheads="1"/>
            </p:cNvSpPr>
            <p:nvPr/>
          </p:nvSpPr>
          <p:spPr bwMode="auto">
            <a:xfrm>
              <a:off x="467544" y="5085184"/>
              <a:ext cx="2948911" cy="8565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400" u="sng"/>
                <a:t>Prêt à l</a:t>
              </a:r>
              <a:r>
                <a:rPr lang="fr-FR" altLang="fr-FR" sz="2400" u="sng"/>
                <a:t>’</a:t>
              </a:r>
              <a:r>
                <a:rPr lang="fr-FR" sz="2400" u="sng"/>
                <a:t>emploi?</a:t>
              </a:r>
            </a:p>
            <a:p>
              <a:pPr algn="ctr"/>
              <a:endParaRPr lang="fr-FR" sz="1200" u="sng"/>
            </a:p>
            <a:p>
              <a:pPr algn="ctr"/>
              <a:r>
                <a:rPr lang="fr-FR"/>
                <a:t> Oui              Non</a:t>
              </a:r>
            </a:p>
          </p:txBody>
        </p:sp>
        <p:sp>
          <p:nvSpPr>
            <p:cNvPr id="32" name="Bouton d'action : Personnalisé 3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55934" y="5685625"/>
              <a:ext cx="215042" cy="145696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Bouton d'action : Personnalisé 3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31203" y="5685625"/>
              <a:ext cx="215043" cy="145696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1275" name="Grouper 43"/>
          <p:cNvGrpSpPr>
            <a:grpSpLocks/>
          </p:cNvGrpSpPr>
          <p:nvPr/>
        </p:nvGrpSpPr>
        <p:grpSpPr bwMode="auto">
          <a:xfrm>
            <a:off x="6372225" y="1414463"/>
            <a:ext cx="2447925" cy="646112"/>
            <a:chOff x="3635896" y="5302949"/>
            <a:chExt cx="2448272" cy="646331"/>
          </a:xfrm>
        </p:grpSpPr>
        <p:sp>
          <p:nvSpPr>
            <p:cNvPr id="11324" name="ZoneTexte 37"/>
            <p:cNvSpPr txBox="1">
              <a:spLocks noChangeArrowheads="1"/>
            </p:cNvSpPr>
            <p:nvPr/>
          </p:nvSpPr>
          <p:spPr bwMode="auto">
            <a:xfrm>
              <a:off x="3635896" y="5302949"/>
              <a:ext cx="2448272" cy="6463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/>
                <a:t>       Monothérapie</a:t>
              </a:r>
            </a:p>
            <a:p>
              <a:r>
                <a:rPr lang="fr-FR"/>
                <a:t>       Protocole multiple</a:t>
              </a:r>
            </a:p>
          </p:txBody>
        </p:sp>
        <p:grpSp>
          <p:nvGrpSpPr>
            <p:cNvPr id="11325" name="Grouper 42"/>
            <p:cNvGrpSpPr>
              <a:grpSpLocks/>
            </p:cNvGrpSpPr>
            <p:nvPr/>
          </p:nvGrpSpPr>
          <p:grpSpPr bwMode="auto">
            <a:xfrm>
              <a:off x="3851920" y="5373216"/>
              <a:ext cx="216024" cy="432048"/>
              <a:chOff x="3851920" y="1700808"/>
              <a:chExt cx="216024" cy="432048"/>
            </a:xfrm>
          </p:grpSpPr>
          <p:sp>
            <p:nvSpPr>
              <p:cNvPr id="39" name="Bouton d'action : Personnalisé 38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851827" y="1987849"/>
                <a:ext cx="215931" cy="144512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40" name="Bouton d'action : Personnalisé 3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851827" y="1700415"/>
                <a:ext cx="215931" cy="144511"/>
              </a:xfrm>
              <a:prstGeom prst="actionButtonBlank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</p:grpSp>
      <p:grpSp>
        <p:nvGrpSpPr>
          <p:cNvPr id="11276" name="Grouper 52"/>
          <p:cNvGrpSpPr>
            <a:grpSpLocks/>
          </p:cNvGrpSpPr>
          <p:nvPr/>
        </p:nvGrpSpPr>
        <p:grpSpPr bwMode="auto">
          <a:xfrm>
            <a:off x="6372225" y="2133600"/>
            <a:ext cx="2447925" cy="1939925"/>
            <a:chOff x="6156176" y="2118340"/>
            <a:chExt cx="2664296" cy="1938526"/>
          </a:xfrm>
        </p:grpSpPr>
        <p:sp>
          <p:nvSpPr>
            <p:cNvPr id="11321" name="ZoneTexte 44"/>
            <p:cNvSpPr txBox="1">
              <a:spLocks noChangeArrowheads="1"/>
            </p:cNvSpPr>
            <p:nvPr/>
          </p:nvSpPr>
          <p:spPr bwMode="auto">
            <a:xfrm>
              <a:off x="6156176" y="2118340"/>
              <a:ext cx="2664296" cy="19385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400" u="sng"/>
                <a:t>Conservation avant utilisation du flacon:</a:t>
              </a:r>
            </a:p>
            <a:p>
              <a:endParaRPr lang="fr-FR" sz="1200"/>
            </a:p>
            <a:p>
              <a:r>
                <a:rPr lang="fr-FR"/>
                <a:t>      T°ambiante</a:t>
              </a:r>
            </a:p>
            <a:p>
              <a:r>
                <a:rPr lang="fr-FR"/>
                <a:t>      Réfrigérateur</a:t>
              </a:r>
            </a:p>
          </p:txBody>
        </p:sp>
        <p:sp>
          <p:nvSpPr>
            <p:cNvPr id="46" name="Bouton d'action : Personnalisé 4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299585" y="3758631"/>
              <a:ext cx="215977" cy="144359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47" name="Bouton d'action : Personnalisé 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299585" y="3542887"/>
              <a:ext cx="215977" cy="144359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1277" name="Grouper 51"/>
          <p:cNvGrpSpPr>
            <a:grpSpLocks/>
          </p:cNvGrpSpPr>
          <p:nvPr/>
        </p:nvGrpSpPr>
        <p:grpSpPr bwMode="auto">
          <a:xfrm>
            <a:off x="6372225" y="4221163"/>
            <a:ext cx="2447925" cy="2216150"/>
            <a:chOff x="6156176" y="3803556"/>
            <a:chExt cx="2664296" cy="2216466"/>
          </a:xfrm>
        </p:grpSpPr>
        <p:sp>
          <p:nvSpPr>
            <p:cNvPr id="11317" name="ZoneTexte 47"/>
            <p:cNvSpPr txBox="1">
              <a:spLocks noChangeArrowheads="1"/>
            </p:cNvSpPr>
            <p:nvPr/>
          </p:nvSpPr>
          <p:spPr bwMode="auto">
            <a:xfrm>
              <a:off x="6156176" y="3803556"/>
              <a:ext cx="2664296" cy="2216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400" u="sng"/>
                <a:t>Conservation après utilisation du flacon:</a:t>
              </a:r>
            </a:p>
            <a:p>
              <a:endParaRPr lang="fr-FR" sz="1200"/>
            </a:p>
            <a:p>
              <a:r>
                <a:rPr lang="fr-FR"/>
                <a:t>      T°ambiante</a:t>
              </a:r>
            </a:p>
            <a:p>
              <a:r>
                <a:rPr lang="fr-FR"/>
                <a:t>      Réfrigérateur</a:t>
              </a:r>
            </a:p>
            <a:p>
              <a:r>
                <a:rPr lang="fr-FR"/>
                <a:t>      Elimination</a:t>
              </a:r>
            </a:p>
          </p:txBody>
        </p:sp>
        <p:sp>
          <p:nvSpPr>
            <p:cNvPr id="49" name="Bouton d'action : Personnalisé 4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372154" y="5173763"/>
              <a:ext cx="215977" cy="142895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0" name="Bouton d'action : Personnalisé 4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372154" y="5459554"/>
              <a:ext cx="215977" cy="144484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Bouton d'action : Personnalisé 5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372154" y="5750109"/>
              <a:ext cx="215977" cy="142895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1278" name="Grouper 98"/>
          <p:cNvGrpSpPr>
            <a:grpSpLocks/>
          </p:cNvGrpSpPr>
          <p:nvPr/>
        </p:nvGrpSpPr>
        <p:grpSpPr bwMode="auto">
          <a:xfrm>
            <a:off x="3348038" y="1384300"/>
            <a:ext cx="2808287" cy="5232400"/>
            <a:chOff x="3347864" y="1384894"/>
            <a:chExt cx="2808312" cy="5232202"/>
          </a:xfrm>
        </p:grpSpPr>
        <p:sp>
          <p:nvSpPr>
            <p:cNvPr id="11291" name="ZoneTexte 54"/>
            <p:cNvSpPr txBox="1">
              <a:spLocks noChangeArrowheads="1"/>
            </p:cNvSpPr>
            <p:nvPr/>
          </p:nvSpPr>
          <p:spPr bwMode="auto">
            <a:xfrm>
              <a:off x="3347864" y="1384894"/>
              <a:ext cx="2808312" cy="52322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400" u="sng"/>
                <a:t>Indications</a:t>
              </a:r>
            </a:p>
            <a:p>
              <a:endParaRPr lang="fr-FR" sz="1200" u="sng"/>
            </a:p>
            <a:p>
              <a:r>
                <a:rPr lang="fr-FR"/>
                <a:t>        Pulmonaire</a:t>
              </a:r>
            </a:p>
            <a:p>
              <a:endParaRPr lang="fr-FR" sz="1000"/>
            </a:p>
            <a:p>
              <a:r>
                <a:rPr lang="fr-FR"/>
                <a:t>        Sein</a:t>
              </a:r>
            </a:p>
            <a:p>
              <a:endParaRPr lang="fr-FR" sz="1000"/>
            </a:p>
            <a:p>
              <a:r>
                <a:rPr lang="fr-FR"/>
                <a:t>         Rénal</a:t>
              </a:r>
            </a:p>
            <a:p>
              <a:endParaRPr lang="fr-FR" sz="1000"/>
            </a:p>
            <a:p>
              <a:r>
                <a:rPr lang="fr-FR"/>
                <a:t>         Ovaire  </a:t>
              </a:r>
            </a:p>
            <a:p>
              <a:endParaRPr lang="fr-FR" sz="1000"/>
            </a:p>
            <a:p>
              <a:r>
                <a:rPr lang="fr-FR"/>
                <a:t>         ORL</a:t>
              </a:r>
            </a:p>
            <a:p>
              <a:endParaRPr lang="fr-FR" sz="1000"/>
            </a:p>
            <a:p>
              <a:r>
                <a:rPr lang="fr-FR"/>
                <a:t>         Digestif </a:t>
              </a:r>
            </a:p>
            <a:p>
              <a:endParaRPr lang="fr-FR" sz="1000"/>
            </a:p>
            <a:p>
              <a:r>
                <a:rPr lang="fr-FR"/>
                <a:t>         Vessie</a:t>
              </a:r>
            </a:p>
            <a:p>
              <a:endParaRPr lang="fr-FR" sz="1000"/>
            </a:p>
            <a:p>
              <a:r>
                <a:rPr lang="fr-FR"/>
                <a:t>         Prostate</a:t>
              </a:r>
            </a:p>
            <a:p>
              <a:endParaRPr lang="fr-FR" sz="1000"/>
            </a:p>
            <a:p>
              <a:r>
                <a:rPr lang="fr-FR"/>
                <a:t>         Hématologique</a:t>
              </a:r>
            </a:p>
            <a:p>
              <a:endParaRPr lang="fr-FR" sz="1000"/>
            </a:p>
            <a:p>
              <a:r>
                <a:rPr lang="fr-FR"/>
                <a:t>         Dermatologique</a:t>
              </a:r>
            </a:p>
            <a:p>
              <a:endParaRPr lang="fr-FR" sz="1000"/>
            </a:p>
            <a:p>
              <a:r>
                <a:rPr lang="fr-FR"/>
                <a:t>         Cérébral</a:t>
              </a:r>
            </a:p>
          </p:txBody>
        </p:sp>
        <p:pic>
          <p:nvPicPr>
            <p:cNvPr id="56" name="Picture 1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8932" y="1916687"/>
              <a:ext cx="469904" cy="504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1293" name="Picture 10" descr="http://static.intellego.fr/uploads/1/1/1163/media/BIODIDAC/SCHEMA%20GLANDE%20MAMMAIRE%20FEMME%20HUMN143B.GI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44008" y="2348880"/>
              <a:ext cx="294581" cy="468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4" name="Picture 17" descr="http://www.edu.upmc.fr/medecine/edppntic/Sites_2006/Lachheb_Sahran/images/rein%20dessin%20inverse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68500" y="2636912"/>
              <a:ext cx="32763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5" name="Picture 15" descr="http://freesvt.free.fr/images/partie%206/act6%20app%20gen%20femm.g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860032" y="3212976"/>
              <a:ext cx="545793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6" name="Picture 18" descr="ANd9GcTTGv2KYPwkE2eVrHz4nNxaRZMEk0LNyvqlnUiFW7CVt31INiG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508104" y="3573016"/>
              <a:ext cx="504056" cy="413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1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579909" y="4437541"/>
              <a:ext cx="449266" cy="3666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5" name="Picture 1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003641" y="6224999"/>
              <a:ext cx="371478" cy="3730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6" name="Picture 1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619596" y="5374131"/>
              <a:ext cx="392116" cy="287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7" name="Picture 14"/>
            <p:cNvPicPr>
              <a:picLocks noChangeAspect="1" noChangeArrowheads="1"/>
            </p:cNvPicPr>
            <p:nvPr/>
          </p:nvPicPr>
          <p:blipFill>
            <a:blip r:embed="rId10" cstate="print"/>
            <a:srcRect l="17982"/>
            <a:stretch>
              <a:fillRect/>
            </a:stretch>
          </p:blipFill>
          <p:spPr bwMode="auto">
            <a:xfrm>
              <a:off x="5651347" y="5732892"/>
              <a:ext cx="458792" cy="43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8" name="Picture 10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003641" y="4934410"/>
              <a:ext cx="431804" cy="366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1302" name="Picture 15" descr="ANd9GcSNMSXKPvTWAmmY880vU7J-5LAu-oTim9ue9mA0ExxkKHDmejF2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932040" y="3857525"/>
              <a:ext cx="360040" cy="651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" name="Bouton d'action : Personnalisé 6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2061143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1" name="Bouton d'action : Personnalisé 7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2492927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2" name="Bouton d'action : Personnalisé 7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3356494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3" name="Bouton d'action : Personnalisé 7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2853276"/>
              <a:ext cx="217490" cy="144457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4" name="Bouton d'action : Personnalisé 7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3716844"/>
              <a:ext cx="217490" cy="144457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5" name="Bouton d'action : Personnalisé 7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4221650"/>
              <a:ext cx="217490" cy="142870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6" name="Bouton d'action : Personnalisé 7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4580411"/>
              <a:ext cx="217490" cy="144457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7" name="Bouton d'action : Personnalisé 7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5013782"/>
              <a:ext cx="217490" cy="142870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8" name="Bouton d'action : Personnalisé 7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5445565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9" name="Bouton d'action : Personnalisé 7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5877349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0" name="Bouton d'action : Personnalisé 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35204" y="6309133"/>
              <a:ext cx="217490" cy="144458"/>
            </a:xfrm>
            <a:prstGeom prst="actionButtonBlank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cxnSp>
          <p:nvCxnSpPr>
            <p:cNvPr id="88" name="Connecteur droit 87"/>
            <p:cNvCxnSpPr>
              <a:cxnSpLocks noChangeShapeType="1"/>
            </p:cNvCxnSpPr>
            <p:nvPr/>
          </p:nvCxnSpPr>
          <p:spPr bwMode="auto">
            <a:xfrm>
              <a:off x="4643276" y="2997733"/>
              <a:ext cx="8651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Connecteur droit 88"/>
            <p:cNvCxnSpPr>
              <a:cxnSpLocks noChangeShapeType="1"/>
              <a:endCxn id="0" idx="1"/>
            </p:cNvCxnSpPr>
            <p:nvPr/>
          </p:nvCxnSpPr>
          <p:spPr bwMode="auto">
            <a:xfrm flipV="1">
              <a:off x="4355935" y="3780341"/>
              <a:ext cx="1152535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Connecteur droit 89"/>
            <p:cNvCxnSpPr>
              <a:cxnSpLocks noChangeShapeType="1"/>
            </p:cNvCxnSpPr>
            <p:nvPr/>
          </p:nvCxnSpPr>
          <p:spPr bwMode="auto">
            <a:xfrm flipV="1">
              <a:off x="4716301" y="4653433"/>
              <a:ext cx="7921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81" name="Connecteur droit 80"/>
          <p:cNvCxnSpPr>
            <a:cxnSpLocks noChangeShapeType="1"/>
          </p:cNvCxnSpPr>
          <p:nvPr/>
        </p:nvCxnSpPr>
        <p:spPr bwMode="auto">
          <a:xfrm flipV="1">
            <a:off x="2084388" y="2781300"/>
            <a:ext cx="4000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" name="Connecteur droit 81"/>
          <p:cNvCxnSpPr>
            <a:cxnSpLocks noChangeShapeType="1"/>
          </p:cNvCxnSpPr>
          <p:nvPr/>
        </p:nvCxnSpPr>
        <p:spPr bwMode="auto">
          <a:xfrm flipV="1">
            <a:off x="2084388" y="3068638"/>
            <a:ext cx="4000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3" name="Bouton d'action : Personnalisé 8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9750" y="1844675"/>
            <a:ext cx="215900" cy="144463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0363" y="3846513"/>
            <a:ext cx="1331912" cy="145415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283" name="ZoneTexte 4"/>
          <p:cNvSpPr txBox="1">
            <a:spLocks noChangeArrowheads="1"/>
          </p:cNvSpPr>
          <p:nvPr/>
        </p:nvSpPr>
        <p:spPr bwMode="auto">
          <a:xfrm>
            <a:off x="1720850" y="3789363"/>
            <a:ext cx="14112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u="sng"/>
              <a:t>Seringue</a:t>
            </a:r>
          </a:p>
          <a:p>
            <a:r>
              <a:rPr lang="fr-FR"/>
              <a:t>   </a:t>
            </a:r>
            <a:r>
              <a:rPr lang="fr-FR" sz="1600"/>
              <a:t>oui     non</a:t>
            </a:r>
          </a:p>
        </p:txBody>
      </p:sp>
      <p:sp>
        <p:nvSpPr>
          <p:cNvPr id="93" name="Bouton d'action : Personnalisé 9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5375" y="4149725"/>
            <a:ext cx="190500" cy="192088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5" name="Bouton d'action : Personnalisé 9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89113" y="4149725"/>
            <a:ext cx="190500" cy="192088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763713" y="3860800"/>
            <a:ext cx="1295400" cy="5238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7" name="Rectangle 96"/>
          <p:cNvSpPr/>
          <p:nvPr/>
        </p:nvSpPr>
        <p:spPr>
          <a:xfrm>
            <a:off x="1778000" y="4702175"/>
            <a:ext cx="1295400" cy="59848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288" name="ZoneTexte 97"/>
          <p:cNvSpPr txBox="1">
            <a:spLocks noChangeArrowheads="1"/>
          </p:cNvSpPr>
          <p:nvPr/>
        </p:nvSpPr>
        <p:spPr bwMode="auto">
          <a:xfrm>
            <a:off x="1692275" y="4652963"/>
            <a:ext cx="1409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u="sng"/>
              <a:t>Diffuseur</a:t>
            </a:r>
          </a:p>
          <a:p>
            <a:r>
              <a:rPr lang="fr-FR"/>
              <a:t>    </a:t>
            </a:r>
            <a:r>
              <a:rPr lang="fr-FR" sz="1600"/>
              <a:t>oui     non</a:t>
            </a:r>
          </a:p>
        </p:txBody>
      </p:sp>
      <p:sp>
        <p:nvSpPr>
          <p:cNvPr id="99" name="Bouton d'action : Personnalisé 9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89113" y="5037138"/>
            <a:ext cx="190500" cy="192087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0" name="Bouton d'action : Personnalisé 9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39975" y="5037138"/>
            <a:ext cx="190500" cy="192087"/>
          </a:xfrm>
          <a:prstGeom prst="actionButtonBlank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8375" y="4424363"/>
            <a:ext cx="460375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sp>
        <p:nvSpPr>
          <p:cNvPr id="12291" name="ZoneTexte 3"/>
          <p:cNvSpPr txBox="1">
            <a:spLocks noChangeArrowheads="1"/>
          </p:cNvSpPr>
          <p:nvPr/>
        </p:nvSpPr>
        <p:spPr bwMode="auto">
          <a:xfrm>
            <a:off x="2459038" y="4443413"/>
            <a:ext cx="604837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Conservation après reconstitution: Frigo + 24h</a:t>
            </a:r>
          </a:p>
        </p:txBody>
      </p:sp>
      <p:sp>
        <p:nvSpPr>
          <p:cNvPr id="2054" name="Text Box 12"/>
          <p:cNvSpPr txBox="1">
            <a:spLocks noChangeArrowheads="1"/>
          </p:cNvSpPr>
          <p:nvPr/>
        </p:nvSpPr>
        <p:spPr bwMode="auto">
          <a:xfrm>
            <a:off x="2555875" y="2116138"/>
            <a:ext cx="6048375" cy="21923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sz="2400" b="1" u="sng" dirty="0" smtClean="0"/>
              <a:t>Solvant</a:t>
            </a:r>
            <a:r>
              <a:rPr lang="fr-FR" sz="2000" dirty="0" smtClean="0"/>
              <a:t>: </a:t>
            </a:r>
            <a:r>
              <a:rPr lang="fr-FR" sz="2400" dirty="0" err="1" smtClean="0"/>
              <a:t>NaCl</a:t>
            </a:r>
            <a:r>
              <a:rPr lang="fr-FR" sz="2400" dirty="0" smtClean="0"/>
              <a:t> 0.9% 100mL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fr-FR" sz="2400" b="1" u="sng" dirty="0" smtClean="0"/>
              <a:t>Reconstitution:</a:t>
            </a:r>
          </a:p>
          <a:p>
            <a:pPr eaLnBrk="1" hangingPunct="1">
              <a:defRPr/>
            </a:pPr>
            <a:r>
              <a:rPr lang="fr-FR" sz="2400" dirty="0" smtClean="0"/>
              <a:t>	    </a:t>
            </a:r>
            <a:r>
              <a:rPr lang="fr-FR" dirty="0" smtClean="0"/>
              <a:t>500mg: reconstitution avec 20mL de </a:t>
            </a:r>
            <a:r>
              <a:rPr lang="fr-FR" dirty="0" err="1" smtClean="0"/>
              <a:t>NaCl</a:t>
            </a:r>
            <a:endParaRPr lang="fr-FR" dirty="0" smtClean="0"/>
          </a:p>
          <a:p>
            <a:pPr eaLnBrk="1" hangingPunct="1">
              <a:defRPr/>
            </a:pPr>
            <a:r>
              <a:rPr lang="fr-FR" dirty="0" smtClean="0"/>
              <a:t>	     100mg: reconstitution avec 4mL de </a:t>
            </a:r>
            <a:r>
              <a:rPr lang="fr-FR" dirty="0" err="1" smtClean="0"/>
              <a:t>NaCl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fr-FR" sz="2400" dirty="0" smtClean="0"/>
              <a:t>               </a:t>
            </a:r>
          </a:p>
        </p:txBody>
      </p:sp>
      <p:pic>
        <p:nvPicPr>
          <p:cNvPr id="205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3163888"/>
            <a:ext cx="1203325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pic>
        <p:nvPicPr>
          <p:cNvPr id="2057" name="Picture 17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39750" y="5084763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sp>
        <p:nvSpPr>
          <p:cNvPr id="12297" name="ZoneTexte 1"/>
          <p:cNvSpPr txBox="1">
            <a:spLocks noChangeArrowheads="1"/>
          </p:cNvSpPr>
          <p:nvPr/>
        </p:nvSpPr>
        <p:spPr bwMode="auto">
          <a:xfrm>
            <a:off x="2051050" y="5354638"/>
            <a:ext cx="25209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/>
              <a:t>Prémédication antiémétisante</a:t>
            </a:r>
          </a:p>
          <a:p>
            <a:r>
              <a:rPr lang="fr-FR" sz="1400"/>
              <a:t>Toxicités -hématologique</a:t>
            </a:r>
          </a:p>
          <a:p>
            <a:r>
              <a:rPr lang="fr-FR" sz="1400"/>
              <a:t>               - cutanée</a:t>
            </a:r>
          </a:p>
          <a:p>
            <a:r>
              <a:rPr lang="fr-FR" sz="1400"/>
              <a:t>               -digestive</a:t>
            </a:r>
          </a:p>
        </p:txBody>
      </p:sp>
      <p:sp>
        <p:nvSpPr>
          <p:cNvPr id="3" name="Rectangle à coins arrondis 2"/>
          <p:cNvSpPr>
            <a:spLocks noChangeArrowheads="1"/>
          </p:cNvSpPr>
          <p:nvPr/>
        </p:nvSpPr>
        <p:spPr bwMode="auto">
          <a:xfrm>
            <a:off x="2051050" y="5373688"/>
            <a:ext cx="2520950" cy="936625"/>
          </a:xfrm>
          <a:prstGeom prst="wedgeRoundRectCallout">
            <a:avLst>
              <a:gd name="adj1" fmla="val -70818"/>
              <a:gd name="adj2" fmla="val -23642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61" name="AutoShape 14"/>
          <p:cNvSpPr>
            <a:spLocks noChangeArrowheads="1"/>
          </p:cNvSpPr>
          <p:nvPr/>
        </p:nvSpPr>
        <p:spPr bwMode="auto">
          <a:xfrm>
            <a:off x="6300788" y="1125538"/>
            <a:ext cx="2305050" cy="2889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fr-FR" sz="1600"/>
              <a:t>Antimétabolite</a:t>
            </a:r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5219700" y="1557338"/>
            <a:ext cx="3384550" cy="441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>
              <a:defRPr/>
            </a:pPr>
            <a:r>
              <a:rPr lang="fr-FR" sz="1600"/>
              <a:t>Conservation avant reconstitution:</a:t>
            </a:r>
          </a:p>
          <a:p>
            <a:pPr algn="r">
              <a:defRPr/>
            </a:pPr>
            <a:r>
              <a:rPr lang="fr-FR" sz="1600"/>
              <a:t>T° ambiante</a:t>
            </a:r>
          </a:p>
        </p:txBody>
      </p:sp>
      <p:grpSp>
        <p:nvGrpSpPr>
          <p:cNvPr id="12301" name="Groupe 3"/>
          <p:cNvGrpSpPr>
            <a:grpSpLocks/>
          </p:cNvGrpSpPr>
          <p:nvPr/>
        </p:nvGrpSpPr>
        <p:grpSpPr bwMode="auto">
          <a:xfrm>
            <a:off x="984250" y="981075"/>
            <a:ext cx="2724150" cy="938213"/>
            <a:chOff x="539552" y="981075"/>
            <a:chExt cx="2724348" cy="938213"/>
          </a:xfrm>
        </p:grpSpPr>
        <p:pic>
          <p:nvPicPr>
            <p:cNvPr id="2056" name="Picture 1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9552" y="981075"/>
              <a:ext cx="743004" cy="798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2312" name="ZoneTexte 5"/>
            <p:cNvSpPr txBox="1">
              <a:spLocks noChangeArrowheads="1"/>
            </p:cNvSpPr>
            <p:nvPr/>
          </p:nvSpPr>
          <p:spPr bwMode="auto">
            <a:xfrm>
              <a:off x="1258888" y="981075"/>
              <a:ext cx="2005012" cy="93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100"/>
                <a:t>-Cancer Bronchique Non à Petites Cellules</a:t>
              </a:r>
            </a:p>
            <a:p>
              <a:endParaRPr lang="fr-FR" sz="1100"/>
            </a:p>
            <a:p>
              <a:r>
                <a:rPr lang="fr-FR" sz="1100"/>
                <a:t>-Mesothéliome</a:t>
              </a:r>
            </a:p>
            <a:p>
              <a:endParaRPr lang="fr-FR" sz="1100"/>
            </a:p>
          </p:txBody>
        </p:sp>
      </p:grpSp>
      <p:pic>
        <p:nvPicPr>
          <p:cNvPr id="12302" name="Image 3"/>
          <p:cNvPicPr>
            <a:picLocks noChangeAspect="1"/>
          </p:cNvPicPr>
          <p:nvPr/>
        </p:nvPicPr>
        <p:blipFill>
          <a:blip r:embed="rId6" cstate="print"/>
          <a:srcRect l="19304" t="9251" r="24042" b="19044"/>
          <a:stretch>
            <a:fillRect/>
          </a:stretch>
        </p:blipFill>
        <p:spPr bwMode="auto">
          <a:xfrm>
            <a:off x="5940425" y="4941888"/>
            <a:ext cx="48895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3" name="ZoneTexte 6"/>
          <p:cNvSpPr txBox="1">
            <a:spLocks noChangeArrowheads="1"/>
          </p:cNvSpPr>
          <p:nvPr/>
        </p:nvSpPr>
        <p:spPr bwMode="auto">
          <a:xfrm>
            <a:off x="6372225" y="5157788"/>
            <a:ext cx="1830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Monothérapie</a:t>
            </a:r>
          </a:p>
        </p:txBody>
      </p:sp>
      <p:grpSp>
        <p:nvGrpSpPr>
          <p:cNvPr id="12304" name="Grouper 3"/>
          <p:cNvGrpSpPr>
            <a:grpSpLocks/>
          </p:cNvGrpSpPr>
          <p:nvPr/>
        </p:nvGrpSpPr>
        <p:grpSpPr bwMode="auto">
          <a:xfrm>
            <a:off x="5292725" y="5805488"/>
            <a:ext cx="3627438" cy="841375"/>
            <a:chOff x="5292080" y="5805141"/>
            <a:chExt cx="3628083" cy="841845"/>
          </a:xfrm>
        </p:grpSpPr>
        <p:pic>
          <p:nvPicPr>
            <p:cNvPr id="12308" name="Image 22"/>
            <p:cNvPicPr>
              <a:picLocks noChangeAspect="1"/>
            </p:cNvPicPr>
            <p:nvPr/>
          </p:nvPicPr>
          <p:blipFill>
            <a:blip r:embed="rId7" cstate="print"/>
            <a:srcRect l="19304" t="9251" r="24042" b="19044"/>
            <a:stretch>
              <a:fillRect/>
            </a:stretch>
          </p:blipFill>
          <p:spPr bwMode="auto">
            <a:xfrm>
              <a:off x="5292080" y="5805264"/>
              <a:ext cx="488475" cy="841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9" name="Image 21"/>
            <p:cNvPicPr>
              <a:picLocks noChangeAspect="1"/>
            </p:cNvPicPr>
            <p:nvPr/>
          </p:nvPicPr>
          <p:blipFill>
            <a:blip r:embed="rId8" cstate="print"/>
            <a:srcRect l="19304" t="9251" r="24042" b="19044"/>
            <a:stretch>
              <a:fillRect/>
            </a:stretch>
          </p:blipFill>
          <p:spPr bwMode="auto">
            <a:xfrm>
              <a:off x="5867875" y="5805141"/>
              <a:ext cx="488475" cy="841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0" name="ZoneTexte 24"/>
            <p:cNvSpPr txBox="1">
              <a:spLocks noChangeArrowheads="1"/>
            </p:cNvSpPr>
            <p:nvPr/>
          </p:nvSpPr>
          <p:spPr bwMode="auto">
            <a:xfrm>
              <a:off x="6372225" y="6021388"/>
              <a:ext cx="2547938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600"/>
                <a:t>Association avec un sel de platine</a:t>
              </a:r>
            </a:p>
          </p:txBody>
        </p:sp>
      </p:grpSp>
      <p:sp>
        <p:nvSpPr>
          <p:cNvPr id="12305" name="ZoneTexte 7"/>
          <p:cNvSpPr txBox="1">
            <a:spLocks noChangeArrowheads="1"/>
          </p:cNvSpPr>
          <p:nvPr/>
        </p:nvSpPr>
        <p:spPr bwMode="auto">
          <a:xfrm>
            <a:off x="6659563" y="5589588"/>
            <a:ext cx="5254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ou</a:t>
            </a:r>
          </a:p>
        </p:txBody>
      </p:sp>
      <p:sp>
        <p:nvSpPr>
          <p:cNvPr id="2" name="Rectangle à coins arrondis 1"/>
          <p:cNvSpPr>
            <a:spLocks noChangeArrowheads="1"/>
          </p:cNvSpPr>
          <p:nvPr/>
        </p:nvSpPr>
        <p:spPr bwMode="auto">
          <a:xfrm>
            <a:off x="250825" y="476250"/>
            <a:ext cx="8713788" cy="6192838"/>
          </a:xfrm>
          <a:prstGeom prst="roundRect">
            <a:avLst>
              <a:gd name="adj" fmla="val 915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307" name="Text Box 11"/>
          <p:cNvSpPr txBox="1">
            <a:spLocks noChangeArrowheads="1"/>
          </p:cNvSpPr>
          <p:nvPr/>
        </p:nvSpPr>
        <p:spPr bwMode="auto">
          <a:xfrm>
            <a:off x="2124075" y="188913"/>
            <a:ext cx="5184775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/>
              <a:t>Alimta</a:t>
            </a:r>
            <a:r>
              <a:rPr lang="fr-FR" sz="3200" b="1" baseline="30000">
                <a:cs typeface="Arial" pitchFamily="34" charset="0"/>
              </a:rPr>
              <a:t>®</a:t>
            </a:r>
            <a:r>
              <a:rPr lang="fr-FR" sz="3200" b="1">
                <a:cs typeface="Arial" pitchFamily="34" charset="0"/>
              </a:rPr>
              <a:t>=Pemetrexed</a:t>
            </a:r>
          </a:p>
        </p:txBody>
      </p:sp>
      <p:pic>
        <p:nvPicPr>
          <p:cNvPr id="24" name="Picture 5" descr="22606f"/>
          <p:cNvPicPr>
            <a:picLocks noChangeAspect="1" noChangeArrowheads="1"/>
          </p:cNvPicPr>
          <p:nvPr/>
        </p:nvPicPr>
        <p:blipFill>
          <a:blip r:embed="rId9" cstate="print"/>
          <a:srcRect l="17722" t="19344" r="14529" b="16180"/>
          <a:stretch>
            <a:fillRect/>
          </a:stretch>
        </p:blipFill>
        <p:spPr bwMode="auto">
          <a:xfrm>
            <a:off x="684213" y="1773238"/>
            <a:ext cx="1368425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9" descr="http://www.lotusinternational.com/upload/product/Alimta-100mg_1334641204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4213" y="3213100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ce84be8f364bffe7923b4a7b544f71628ea235"/>
</p:tagLst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132</Words>
  <Application>Microsoft Office PowerPoint</Application>
  <PresentationFormat>Affichage à l'écran (4:3)</PresentationFormat>
  <Paragraphs>73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Alimta® = Pemetrexed</vt:lpstr>
      <vt:lpstr>Diapositive 2</vt:lpstr>
    </vt:vector>
  </TitlesOfParts>
  <Company>Centre Hospitalier Angouleme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CHA</dc:creator>
  <cp:lastModifiedBy>prohrbach</cp:lastModifiedBy>
  <cp:revision>265</cp:revision>
  <cp:lastPrinted>2013-04-30T11:51:02Z</cp:lastPrinted>
  <dcterms:created xsi:type="dcterms:W3CDTF">2012-11-30T15:16:51Z</dcterms:created>
  <dcterms:modified xsi:type="dcterms:W3CDTF">2015-11-24T08:22:33Z</dcterms:modified>
</cp:coreProperties>
</file>